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8" r:id="rId4"/>
    <p:sldId id="267" r:id="rId5"/>
    <p:sldId id="258" r:id="rId6"/>
    <p:sldId id="264" r:id="rId7"/>
    <p:sldId id="271" r:id="rId8"/>
    <p:sldId id="279" r:id="rId9"/>
    <p:sldId id="280" r:id="rId10"/>
    <p:sldId id="261" r:id="rId11"/>
    <p:sldId id="289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6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589" autoAdjust="0"/>
  </p:normalViewPr>
  <p:slideViewPr>
    <p:cSldViewPr>
      <p:cViewPr varScale="1">
        <p:scale>
          <a:sx n="69" d="100"/>
          <a:sy n="69" d="100"/>
        </p:scale>
        <p:origin x="256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B254-85E9-1A4D-B717-8B12409F3B4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463D5-D519-A642-AD90-ECF06C9E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di-debug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kacau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bulan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518C9-AF07-D908-95D5-D426F78B1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A0CE9-4F42-E0A7-75F1-21D48C6B0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FE4687-07A9-078A-B035-ABDDB9A0F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di-debug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kacau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bulan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BC47D-463E-0FF3-992B-A65109ADA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🎓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Pemula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(Semester 1-3)</a:t>
            </a: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Bayangkan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kalian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Kalian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simple,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Engineering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Kalian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Harus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pikirkan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menu,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pelayan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kebersihan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customer service,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Sederhana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Buat calculator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sederhana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tugas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Engineering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user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login, database, backup, security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5.jpe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547359" cy="9258300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t="-3072" b="-3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48600" y="356972"/>
            <a:ext cx="9517442" cy="3643528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55401" y="3467100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0200" y="3848100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848600" y="37886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014187" y="876300"/>
            <a:ext cx="9245113" cy="3114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6"/>
              </a:lnSpc>
            </a:pPr>
            <a:r>
              <a:rPr lang="en-US" sz="14293" spc="-1172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Software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1126" y="8629650"/>
            <a:ext cx="1988174" cy="62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Understanding the Foundation of Modern Technology</a:t>
            </a:r>
          </a:p>
        </p:txBody>
      </p:sp>
      <p:sp>
        <p:nvSpPr>
          <p:cNvPr id="21" name="Freeform 21"/>
          <p:cNvSpPr/>
          <p:nvPr/>
        </p:nvSpPr>
        <p:spPr>
          <a:xfrm flipH="1" flipV="1">
            <a:off x="17068800" y="419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1399" y="1789848"/>
            <a:ext cx="5484983" cy="6707304"/>
            <a:chOff x="0" y="0"/>
            <a:chExt cx="3298097" cy="403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8097" cy="4033073"/>
            </a:xfrm>
            <a:custGeom>
              <a:avLst/>
              <a:gdLst/>
              <a:ahLst/>
              <a:cxnLst/>
              <a:rect l="l" t="t" r="r" b="b"/>
              <a:pathLst>
                <a:path w="3298097" h="4033073">
                  <a:moveTo>
                    <a:pt x="0" y="0"/>
                  </a:moveTo>
                  <a:lnTo>
                    <a:pt x="3298097" y="0"/>
                  </a:lnTo>
                  <a:lnTo>
                    <a:pt x="3298097" y="4033073"/>
                  </a:lnTo>
                  <a:lnTo>
                    <a:pt x="0" y="4033073"/>
                  </a:lnTo>
                  <a:close/>
                </a:path>
              </a:pathLst>
            </a:custGeom>
            <a:blipFill>
              <a:blip r:embed="rId2"/>
              <a:stretch>
                <a:fillRect l="-13551" r="-699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272165"/>
            <a:ext cx="8715676" cy="6774184"/>
            <a:chOff x="0" y="-28575"/>
            <a:chExt cx="2295487" cy="1784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5487" cy="1755573"/>
            </a:xfrm>
            <a:custGeom>
              <a:avLst/>
              <a:gdLst/>
              <a:ahLst/>
              <a:cxnLst/>
              <a:rect l="l" t="t" r="r" b="b"/>
              <a:pathLst>
                <a:path w="2295487" h="1127036">
                  <a:moveTo>
                    <a:pt x="0" y="0"/>
                  </a:moveTo>
                  <a:lnTo>
                    <a:pt x="2295487" y="0"/>
                  </a:lnTo>
                  <a:lnTo>
                    <a:pt x="2295487" y="1127036"/>
                  </a:lnTo>
                  <a:lnTo>
                    <a:pt x="0" y="112703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95487" cy="115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28480" y="90487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8392177" cy="39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Quiz Time!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263" y="2938161"/>
            <a:ext cx="7446549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1. What's the difference between programming and software engineering?</a:t>
            </a:r>
            <a:endParaRPr lang="en-ID" dirty="0">
              <a:solidFill>
                <a:schemeClr val="bg1"/>
              </a:solidFill>
            </a:endParaRPr>
          </a:p>
          <a:p>
            <a:br>
              <a:rPr lang="en-ID" dirty="0">
                <a:solidFill>
                  <a:schemeClr val="bg1"/>
                </a:solidFill>
              </a:rPr>
            </a:b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5000" y="3290309"/>
            <a:ext cx="72048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A) No difference</a:t>
            </a:r>
          </a:p>
          <a:p>
            <a:r>
              <a:rPr lang="en-ID" dirty="0">
                <a:solidFill>
                  <a:schemeClr val="bg1"/>
                </a:solidFill>
              </a:rPr>
              <a:t>B) SE focuses on entire lifecycle</a:t>
            </a:r>
          </a:p>
          <a:p>
            <a:r>
              <a:rPr lang="en-ID" dirty="0">
                <a:solidFill>
                  <a:schemeClr val="bg1"/>
                </a:solidFill>
              </a:rPr>
              <a:t>C) Programming is harder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3263" y="4524717"/>
            <a:ext cx="7446549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2. Which principle helps us manage complexity?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05000" y="4939958"/>
            <a:ext cx="72048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A) Modularity</a:t>
            </a:r>
          </a:p>
          <a:p>
            <a:r>
              <a:rPr lang="en-ID" dirty="0">
                <a:solidFill>
                  <a:schemeClr val="bg1"/>
                </a:solidFill>
              </a:rPr>
              <a:t>B) Abstraction</a:t>
            </a:r>
          </a:p>
          <a:p>
            <a:r>
              <a:rPr lang="en-ID" dirty="0">
                <a:solidFill>
                  <a:schemeClr val="bg1"/>
                </a:solidFill>
              </a:rPr>
              <a:t>C) Both A and 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3263" y="6124918"/>
            <a:ext cx="7446549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3. When should we use Agile methodology?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05000" y="6477066"/>
            <a:ext cx="72048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A) Requirements are clear and fixed</a:t>
            </a:r>
          </a:p>
          <a:p>
            <a:r>
              <a:rPr lang="en-ID" dirty="0">
                <a:solidFill>
                  <a:schemeClr val="bg1"/>
                </a:solidFill>
              </a:rPr>
              <a:t>B) Requirements might change</a:t>
            </a:r>
          </a:p>
          <a:p>
            <a:r>
              <a:rPr lang="en-ID" dirty="0">
                <a:solidFill>
                  <a:schemeClr val="bg1"/>
                </a:solidFill>
              </a:rPr>
              <a:t>C) Never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6986382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V="1">
            <a:off x="11228480" y="1031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2AB35-77AB-2493-7BA0-144CBA55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7487CAD-0CA5-FE0F-976A-ADDF13733146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 dirty="0">
                <a:solidFill>
                  <a:schemeClr val="bg1"/>
                </a:solidFill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53232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D8C21-4553-CC45-9E6C-8412461B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F1D4713-ABBC-EB3E-02D1-E2189858F52A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629A127-50C6-20BA-A2BF-4B723D87BB42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3C2F725-E4CC-215B-419C-EC492B5D1467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7B89468-E3C9-A83E-13B2-E4ABC34D8859}"/>
              </a:ext>
            </a:extLst>
          </p:cNvPr>
          <p:cNvSpPr/>
          <p:nvPr/>
        </p:nvSpPr>
        <p:spPr>
          <a:xfrm>
            <a:off x="9829800" y="63191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78C12C-BBA4-6E4F-3117-A04C0A690D3B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Our Project Introduction: Task Management System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88F2FB7-D670-9931-76C3-56EB65BEB54D}"/>
              </a:ext>
            </a:extLst>
          </p:cNvPr>
          <p:cNvSpPr/>
          <p:nvPr/>
        </p:nvSpPr>
        <p:spPr>
          <a:xfrm flipH="1">
            <a:off x="17519782" y="63167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7ABC477-4036-EE85-DD35-563D84F6F5FB}"/>
              </a:ext>
            </a:extLst>
          </p:cNvPr>
          <p:cNvSpPr/>
          <p:nvPr/>
        </p:nvSpPr>
        <p:spPr>
          <a:xfrm flipV="1">
            <a:off x="9817818" y="1562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97E7D78C-BB13-546B-2275-274066606EE7}"/>
              </a:ext>
            </a:extLst>
          </p:cNvPr>
          <p:cNvSpPr/>
          <p:nvPr/>
        </p:nvSpPr>
        <p:spPr>
          <a:xfrm flipH="1" flipV="1">
            <a:off x="17557882" y="160311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6572C-8A26-E1C4-96B1-3845B39A2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277" y="1814999"/>
            <a:ext cx="7772400" cy="4516512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81EB48D1-7935-F126-D203-130719BDF2BE}"/>
              </a:ext>
            </a:extLst>
          </p:cNvPr>
          <p:cNvSpPr txBox="1"/>
          <p:nvPr/>
        </p:nvSpPr>
        <p:spPr>
          <a:xfrm>
            <a:off x="1066800" y="2360155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🎯 Why This Project?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768AB32-B1AC-74B5-E028-54714D8854E1}"/>
              </a:ext>
            </a:extLst>
          </p:cNvPr>
          <p:cNvSpPr txBox="1"/>
          <p:nvPr/>
        </p:nvSpPr>
        <p:spPr>
          <a:xfrm>
            <a:off x="1405788" y="2839641"/>
            <a:ext cx="72048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Simple enough to complete in 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Complex enough to demonstrate all SE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Familiar domain - everyone uses task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Scalable - can add features incrementally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4DDE5B4-01B7-7686-17F1-5C4FC8E2582B}"/>
              </a:ext>
            </a:extLst>
          </p:cNvPr>
          <p:cNvSpPr txBox="1"/>
          <p:nvPr/>
        </p:nvSpPr>
        <p:spPr>
          <a:xfrm>
            <a:off x="1066800" y="4501634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🛠️ Technology Stack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E73CF6EA-99FE-315C-568A-77548322DFB5}"/>
              </a:ext>
            </a:extLst>
          </p:cNvPr>
          <p:cNvSpPr txBox="1"/>
          <p:nvPr/>
        </p:nvSpPr>
        <p:spPr>
          <a:xfrm>
            <a:off x="1405788" y="4914900"/>
            <a:ext cx="72048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Simple enough to complete in 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Complex enough to demonstrate all SE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Familiar domain - everyone uses task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Scalable - can add features incrementally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0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BABEA-8D34-E05C-0D8F-9FBE15376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930EE30E-CE7D-F249-923F-7B5ED4797C29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C7B9A5B-07B9-CB7F-1948-B2773C83C99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E36B886-17C3-317E-93E3-4DAF4CA6A5A7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0D1658C-7272-8B86-7C44-C09CA698C4C6}"/>
              </a:ext>
            </a:extLst>
          </p:cNvPr>
          <p:cNvSpPr/>
          <p:nvPr/>
        </p:nvSpPr>
        <p:spPr>
          <a:xfrm>
            <a:off x="9829800" y="63191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09FD33-F832-D9BD-BB7F-5AE9E534A034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Project Features Overview 					Task Management System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17EB4D5-A47E-4762-839E-FD203EC9A44F}"/>
              </a:ext>
            </a:extLst>
          </p:cNvPr>
          <p:cNvSpPr/>
          <p:nvPr/>
        </p:nvSpPr>
        <p:spPr>
          <a:xfrm flipH="1">
            <a:off x="17519782" y="63167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B7E38A5-60B9-01DA-1115-121DF149DF92}"/>
              </a:ext>
            </a:extLst>
          </p:cNvPr>
          <p:cNvSpPr/>
          <p:nvPr/>
        </p:nvSpPr>
        <p:spPr>
          <a:xfrm flipV="1">
            <a:off x="9817818" y="1562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9619B17-0A5F-9B59-6C7F-C8FF231D8BF2}"/>
              </a:ext>
            </a:extLst>
          </p:cNvPr>
          <p:cNvSpPr/>
          <p:nvPr/>
        </p:nvSpPr>
        <p:spPr>
          <a:xfrm flipH="1" flipV="1">
            <a:off x="17557882" y="160311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5F1EBA-2F10-FFA0-BDBE-2D69D9A4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277" y="1814999"/>
            <a:ext cx="7772400" cy="4516512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80A028F0-C7E7-2D46-1B1D-B14EA6C99EBA}"/>
              </a:ext>
            </a:extLst>
          </p:cNvPr>
          <p:cNvSpPr txBox="1"/>
          <p:nvPr/>
        </p:nvSpPr>
        <p:spPr>
          <a:xfrm>
            <a:off x="1066800" y="2360155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📋 Core Features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B5E5A9DA-A17F-0947-9261-094124C99A65}"/>
              </a:ext>
            </a:extLst>
          </p:cNvPr>
          <p:cNvSpPr txBox="1"/>
          <p:nvPr/>
        </p:nvSpPr>
        <p:spPr>
          <a:xfrm>
            <a:off x="1405788" y="2839641"/>
            <a:ext cx="720481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</a:rPr>
              <a:t>✅ Create, edit, delete tasks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🏷️ Categorize and prioritize tasks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📅 Set due dates and reminders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👤 User authentication and profiles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👥 Share tasks with others</a:t>
            </a:r>
          </a:p>
          <a:p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C1752986-3851-C33A-DA67-7EB39A84C3D9}"/>
              </a:ext>
            </a:extLst>
          </p:cNvPr>
          <p:cNvSpPr txBox="1"/>
          <p:nvPr/>
        </p:nvSpPr>
        <p:spPr>
          <a:xfrm>
            <a:off x="1066800" y="4940975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🎨 SE Principles Applied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FC028E44-003C-7579-4D20-1FF3021CF39E}"/>
              </a:ext>
            </a:extLst>
          </p:cNvPr>
          <p:cNvSpPr txBox="1"/>
          <p:nvPr/>
        </p:nvSpPr>
        <p:spPr>
          <a:xfrm>
            <a:off x="1405788" y="5354241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Modular architecture (MVC pattern)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Clean abstractions (Service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Proper encapsulation (Data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Separated concerns (Controllers, Services, Repositories)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B73D46E8-A8D7-E028-49ED-0E773169B3E2}"/>
              </a:ext>
            </a:extLst>
          </p:cNvPr>
          <p:cNvSpPr txBox="1"/>
          <p:nvPr/>
        </p:nvSpPr>
        <p:spPr>
          <a:xfrm>
            <a:off x="1087851" y="180236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What will we build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7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91C970-7CE3-1573-D9E7-8B67BD57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95E8539F-3253-32CC-E4A3-0CE058155B7C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7535AD-32C6-5256-0F86-B2A971AC158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3D8840-9125-C187-825E-2B7BAAD7C875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411E4AE-7B60-CB8A-635C-6317C6C39C7A}"/>
              </a:ext>
            </a:extLst>
          </p:cNvPr>
          <p:cNvSpPr/>
          <p:nvPr/>
        </p:nvSpPr>
        <p:spPr>
          <a:xfrm>
            <a:off x="9829800" y="63191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FEC48D0-2C3E-4B62-A665-4AC90FF977F5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Project Structure Preview 					Task Management System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9F94B04-6E8B-0559-A2A7-09F58207D80E}"/>
              </a:ext>
            </a:extLst>
          </p:cNvPr>
          <p:cNvSpPr/>
          <p:nvPr/>
        </p:nvSpPr>
        <p:spPr>
          <a:xfrm flipH="1">
            <a:off x="17519782" y="63167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2B4B174-28C6-DE67-F040-C8F6E60800D3}"/>
              </a:ext>
            </a:extLst>
          </p:cNvPr>
          <p:cNvSpPr/>
          <p:nvPr/>
        </p:nvSpPr>
        <p:spPr>
          <a:xfrm flipV="1">
            <a:off x="9817818" y="1562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B4BE099-FFD1-66A9-A13C-7A4500A028E8}"/>
              </a:ext>
            </a:extLst>
          </p:cNvPr>
          <p:cNvSpPr/>
          <p:nvPr/>
        </p:nvSpPr>
        <p:spPr>
          <a:xfrm flipH="1" flipV="1">
            <a:off x="17557882" y="160311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DB68E2-E399-5853-D85E-548C9603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277" y="1814999"/>
            <a:ext cx="7772400" cy="4516512"/>
          </a:xfrm>
          <a:prstGeom prst="rect">
            <a:avLst/>
          </a:prstGeom>
        </p:spPr>
      </p:pic>
      <p:sp>
        <p:nvSpPr>
          <p:cNvPr id="27" name="TextBox 15">
            <a:extLst>
              <a:ext uri="{FF2B5EF4-FFF2-40B4-BE49-F238E27FC236}">
                <a16:creationId xmlns:a16="http://schemas.microsoft.com/office/drawing/2014/main" id="{5EC7F4E4-D345-5435-7B18-194BDD31A781}"/>
              </a:ext>
            </a:extLst>
          </p:cNvPr>
          <p:cNvSpPr txBox="1"/>
          <p:nvPr/>
        </p:nvSpPr>
        <p:spPr>
          <a:xfrm>
            <a:off x="1123618" y="5575862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🎨 SE Principles in Action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77DA7744-6170-C9EB-3E48-9ABD3AE7F78F}"/>
              </a:ext>
            </a:extLst>
          </p:cNvPr>
          <p:cNvSpPr txBox="1"/>
          <p:nvPr/>
        </p:nvSpPr>
        <p:spPr>
          <a:xfrm>
            <a:off x="1462606" y="5989128"/>
            <a:ext cx="72048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</a:rPr>
              <a:t>🧩 </a:t>
            </a:r>
            <a:r>
              <a:rPr lang="en-ID" sz="2400" b="1" dirty="0">
                <a:solidFill>
                  <a:schemeClr val="bg1"/>
                </a:solidFill>
              </a:rPr>
              <a:t>Modularity</a:t>
            </a:r>
            <a:r>
              <a:rPr lang="en-ID" sz="2400" dirty="0">
                <a:solidFill>
                  <a:schemeClr val="bg1"/>
                </a:solidFill>
              </a:rPr>
              <a:t>: Separate folders for different concerns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🎯 </a:t>
            </a:r>
            <a:r>
              <a:rPr lang="en-ID" sz="2400" b="1" dirty="0">
                <a:solidFill>
                  <a:schemeClr val="bg1"/>
                </a:solidFill>
              </a:rPr>
              <a:t>Separation</a:t>
            </a:r>
            <a:r>
              <a:rPr lang="en-ID" sz="2400" dirty="0">
                <a:solidFill>
                  <a:schemeClr val="bg1"/>
                </a:solidFill>
              </a:rPr>
              <a:t>: Controllers ≠ Services ≠ Data Access</a:t>
            </a:r>
          </a:p>
          <a:p>
            <a:r>
              <a:rPr lang="en-ID" sz="2400" dirty="0">
                <a:solidFill>
                  <a:schemeClr val="bg1"/>
                </a:solidFill>
              </a:rPr>
              <a:t>📦 </a:t>
            </a:r>
            <a:r>
              <a:rPr lang="en-ID" sz="2400" b="1" dirty="0">
                <a:solidFill>
                  <a:schemeClr val="bg1"/>
                </a:solidFill>
              </a:rPr>
              <a:t>Encapsulation</a:t>
            </a:r>
            <a:r>
              <a:rPr lang="en-ID" sz="2400" dirty="0">
                <a:solidFill>
                  <a:schemeClr val="bg1"/>
                </a:solidFill>
              </a:rPr>
              <a:t>: Each module has clear interface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54687D0F-5900-6118-0F64-68CF2D091664}"/>
              </a:ext>
            </a:extLst>
          </p:cNvPr>
          <p:cNvSpPr txBox="1"/>
          <p:nvPr/>
        </p:nvSpPr>
        <p:spPr>
          <a:xfrm>
            <a:off x="1087851" y="180236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How We'll Organize Our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FF964-F7C2-3E9E-DC0D-989001977683}"/>
              </a:ext>
            </a:extLst>
          </p:cNvPr>
          <p:cNvSpPr txBox="1"/>
          <p:nvPr/>
        </p:nvSpPr>
        <p:spPr>
          <a:xfrm>
            <a:off x="1028700" y="2336095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task-manager/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/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│   ├── models/          # Data structures (Task, User)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│   ├── controllers/     # Handle HTTP requests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│   ├── services/        # Business logic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│   ├── repositories/    # Data access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│   └── utils/          # Helper functions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tests/              # Automated tests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docs/               # Documentation</a:t>
            </a:r>
          </a:p>
          <a:p>
            <a:pPr algn="l">
              <a:buNone/>
            </a:pP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└──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package.json</a:t>
            </a:r>
            <a:r>
              <a:rPr lang="en-ID" b="0" i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# Project configuration</a:t>
            </a:r>
            <a:endParaRPr lang="en-ID" b="0" i="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7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64545-DA3D-672B-CE16-1C8A204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A4713F92-CABD-F762-46D3-456AC3EF87CD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FA371C-77B2-32CE-C32D-3A61709C4D78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537A7C0-81D0-28A5-653D-62A21137AAED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0790199-107B-307D-7574-C3103D9BD794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Development Environment Setup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B90D8726-DDE1-F77B-B535-92CE00670803}"/>
              </a:ext>
            </a:extLst>
          </p:cNvPr>
          <p:cNvSpPr txBox="1"/>
          <p:nvPr/>
        </p:nvSpPr>
        <p:spPr>
          <a:xfrm>
            <a:off x="1123618" y="240303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💻 Required Software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E082857E-9EA9-612F-7083-CACFF2994BB1}"/>
              </a:ext>
            </a:extLst>
          </p:cNvPr>
          <p:cNvSpPr txBox="1"/>
          <p:nvPr/>
        </p:nvSpPr>
        <p:spPr>
          <a:xfrm>
            <a:off x="1462606" y="2816304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Node.js</a:t>
            </a:r>
            <a:r>
              <a:rPr lang="en-ID" sz="2400" dirty="0">
                <a:solidFill>
                  <a:schemeClr val="bg1"/>
                </a:solidFill>
              </a:rPr>
              <a:t> (v14+): JavaScript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1"/>
                </a:solidFill>
              </a:rPr>
              <a:t>npm</a:t>
            </a:r>
            <a:r>
              <a:rPr lang="en-ID" sz="2400" dirty="0">
                <a:solidFill>
                  <a:schemeClr val="bg1"/>
                </a:solidFill>
              </a:rPr>
              <a:t>: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VS Code</a:t>
            </a:r>
            <a:r>
              <a:rPr lang="en-ID" sz="2400" dirty="0">
                <a:solidFill>
                  <a:schemeClr val="bg1"/>
                </a:solidFill>
              </a:rPr>
              <a:t>: Code editor (recommended)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Git</a:t>
            </a:r>
            <a:r>
              <a:rPr lang="en-ID" sz="2400" dirty="0">
                <a:solidFill>
                  <a:schemeClr val="bg1"/>
                </a:solidFill>
              </a:rPr>
              <a:t>: Version control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FF49273A-2810-7660-964B-7B1F18152D73}"/>
              </a:ext>
            </a:extLst>
          </p:cNvPr>
          <p:cNvSpPr txBox="1"/>
          <p:nvPr/>
        </p:nvSpPr>
        <p:spPr>
          <a:xfrm>
            <a:off x="1087851" y="1802368"/>
            <a:ext cx="744654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Tools We'll Use</a:t>
            </a:r>
          </a:p>
          <a:p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96102EC-0ADE-DD92-89BD-53C20C117E6E}"/>
              </a:ext>
            </a:extLst>
          </p:cNvPr>
          <p:cNvSpPr txBox="1"/>
          <p:nvPr/>
        </p:nvSpPr>
        <p:spPr>
          <a:xfrm>
            <a:off x="1143000" y="4624506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🔧 Setup Checklist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2D39E98-586E-00DB-CFFB-F44914D3BAD4}"/>
              </a:ext>
            </a:extLst>
          </p:cNvPr>
          <p:cNvSpPr txBox="1"/>
          <p:nvPr/>
        </p:nvSpPr>
        <p:spPr>
          <a:xfrm>
            <a:off x="1481988" y="5037772"/>
            <a:ext cx="72048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[  ] Node.js installed and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[  ] </a:t>
            </a:r>
            <a:r>
              <a:rPr lang="en-ID" sz="2400" dirty="0" err="1">
                <a:solidFill>
                  <a:schemeClr val="bg1"/>
                </a:solidFill>
              </a:rPr>
              <a:t>npm</a:t>
            </a:r>
            <a:r>
              <a:rPr lang="en-ID" sz="2400" dirty="0">
                <a:solidFill>
                  <a:schemeClr val="bg1"/>
                </a:solidFill>
              </a:rPr>
              <a:t> can install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[  ] Code editor configured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[  ] Terminal/command prompt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[  ] Git installed (for tomorrow)</a:t>
            </a:r>
          </a:p>
        </p:txBody>
      </p:sp>
    </p:spTree>
    <p:extLst>
      <p:ext uri="{BB962C8B-B14F-4D97-AF65-F5344CB8AC3E}">
        <p14:creationId xmlns:p14="http://schemas.microsoft.com/office/powerpoint/2010/main" val="183877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E708D-C8AF-17AD-685B-A7A6D461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B016598-5AFA-EFF2-4F8D-4833A808CA9E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28BBF8-F8AF-E0C3-DD9E-50E378C159F0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018C87E-2594-05D0-E4FF-BDBB31C4505B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B7EED1A-8A84-D79C-3987-1137A1B7CB99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Best Practices from Day 1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96310EB-F84B-2F89-57BF-0877BBDBD0F8}"/>
              </a:ext>
            </a:extLst>
          </p:cNvPr>
          <p:cNvSpPr txBox="1"/>
          <p:nvPr/>
        </p:nvSpPr>
        <p:spPr>
          <a:xfrm>
            <a:off x="1123618" y="240303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📝 Naming Conventions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68EEF6F3-3440-7418-9EAD-48DB6FA9747F}"/>
              </a:ext>
            </a:extLst>
          </p:cNvPr>
          <p:cNvSpPr txBox="1"/>
          <p:nvPr/>
        </p:nvSpPr>
        <p:spPr>
          <a:xfrm>
            <a:off x="1462606" y="2816304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Variables: </a:t>
            </a:r>
            <a:r>
              <a:rPr lang="en-ID" sz="2400" b="1" dirty="0" err="1">
                <a:solidFill>
                  <a:schemeClr val="bg1"/>
                </a:solidFill>
              </a:rPr>
              <a:t>taskTitle</a:t>
            </a:r>
            <a:r>
              <a:rPr lang="en-ID" sz="2400" b="1" dirty="0">
                <a:solidFill>
                  <a:schemeClr val="bg1"/>
                </a:solidFill>
              </a:rPr>
              <a:t>, </a:t>
            </a:r>
            <a:r>
              <a:rPr lang="en-ID" sz="2400" b="1" dirty="0" err="1">
                <a:solidFill>
                  <a:schemeClr val="bg1"/>
                </a:solidFill>
              </a:rPr>
              <a:t>userEmail</a:t>
            </a:r>
            <a:r>
              <a:rPr lang="en-ID" sz="2400" b="1" dirty="0">
                <a:solidFill>
                  <a:schemeClr val="bg1"/>
                </a:solidFill>
              </a:rPr>
              <a:t> (camelCase)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Functions: </a:t>
            </a:r>
            <a:r>
              <a:rPr lang="en-ID" sz="2400" b="1" dirty="0" err="1">
                <a:solidFill>
                  <a:schemeClr val="bg1"/>
                </a:solidFill>
              </a:rPr>
              <a:t>createTask</a:t>
            </a:r>
            <a:r>
              <a:rPr lang="en-ID" sz="2400" b="1" dirty="0">
                <a:solidFill>
                  <a:schemeClr val="bg1"/>
                </a:solidFill>
              </a:rPr>
              <a:t>(), </a:t>
            </a:r>
            <a:r>
              <a:rPr lang="en-ID" sz="2400" b="1" dirty="0" err="1">
                <a:solidFill>
                  <a:schemeClr val="bg1"/>
                </a:solidFill>
              </a:rPr>
              <a:t>validateUser</a:t>
            </a:r>
            <a:r>
              <a:rPr lang="en-ID" sz="2400" b="1" dirty="0">
                <a:solidFill>
                  <a:schemeClr val="bg1"/>
                </a:solidFill>
              </a:rPr>
              <a:t>() (verbs)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Files: </a:t>
            </a:r>
            <a:r>
              <a:rPr lang="en-ID" sz="2400" b="1" dirty="0" err="1">
                <a:solidFill>
                  <a:schemeClr val="bg1"/>
                </a:solidFill>
              </a:rPr>
              <a:t>TaskService.js</a:t>
            </a:r>
            <a:r>
              <a:rPr lang="en-ID" sz="2400" b="1" dirty="0">
                <a:solidFill>
                  <a:schemeClr val="bg1"/>
                </a:solidFill>
              </a:rPr>
              <a:t>, user-</a:t>
            </a:r>
            <a:r>
              <a:rPr lang="en-ID" sz="2400" b="1" dirty="0" err="1">
                <a:solidFill>
                  <a:schemeClr val="bg1"/>
                </a:solidFill>
              </a:rPr>
              <a:t>controller.js</a:t>
            </a:r>
            <a:endParaRPr lang="en-ID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Folders: models/, services/, tests/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89DCA636-2E65-8B89-DFF7-79E5ABD3248C}"/>
              </a:ext>
            </a:extLst>
          </p:cNvPr>
          <p:cNvSpPr txBox="1"/>
          <p:nvPr/>
        </p:nvSpPr>
        <p:spPr>
          <a:xfrm>
            <a:off x="1087851" y="180236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Start with Good Habits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7A42D9F-8257-1718-B939-A3F44FA274A2}"/>
              </a:ext>
            </a:extLst>
          </p:cNvPr>
          <p:cNvSpPr txBox="1"/>
          <p:nvPr/>
        </p:nvSpPr>
        <p:spPr>
          <a:xfrm>
            <a:off x="1143000" y="4624506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📁 Code Organization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673A8EB-4C8B-53B1-846C-072CE1F3DB21}"/>
              </a:ext>
            </a:extLst>
          </p:cNvPr>
          <p:cNvSpPr txBox="1"/>
          <p:nvPr/>
        </p:nvSpPr>
        <p:spPr>
          <a:xfrm>
            <a:off x="1481988" y="5037772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One class per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Group related files in folders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Clear file and folder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Consistent structure across project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A1AA16F5-009C-6209-B054-D3ABF0C4A98F}"/>
              </a:ext>
            </a:extLst>
          </p:cNvPr>
          <p:cNvSpPr txBox="1"/>
          <p:nvPr/>
        </p:nvSpPr>
        <p:spPr>
          <a:xfrm>
            <a:off x="1143000" y="6834306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📚 Documentation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0C229DC0-87F7-C7BF-B239-84F488C21056}"/>
              </a:ext>
            </a:extLst>
          </p:cNvPr>
          <p:cNvSpPr txBox="1"/>
          <p:nvPr/>
        </p:nvSpPr>
        <p:spPr>
          <a:xfrm>
            <a:off x="1481988" y="7247572"/>
            <a:ext cx="72048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README.md</a:t>
            </a:r>
            <a:r>
              <a:rPr lang="en-ID" sz="2400" dirty="0">
                <a:solidFill>
                  <a:schemeClr val="bg1"/>
                </a:solidFill>
              </a:rPr>
              <a:t> explains project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Comments explain WHY, not 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Function descriptions for complex logic</a:t>
            </a:r>
          </a:p>
        </p:txBody>
      </p:sp>
    </p:spTree>
    <p:extLst>
      <p:ext uri="{BB962C8B-B14F-4D97-AF65-F5344CB8AC3E}">
        <p14:creationId xmlns:p14="http://schemas.microsoft.com/office/powerpoint/2010/main" val="201696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F7CD3-77AB-50FC-BBAB-EFE0FAE4E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63E56660-AEFA-421B-51B9-41C0CF71B9F2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712D23-3EDF-95AD-8786-485818BDBAFB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1590D86-BBE9-9323-EA72-5943ABE359D0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80F4FB97-0DCA-AA4E-EA3B-B7E7B9B88FB1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What We'll Accomplish Today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82D57064-E792-C564-0CF5-D23576CE829D}"/>
              </a:ext>
            </a:extLst>
          </p:cNvPr>
          <p:cNvSpPr txBox="1"/>
          <p:nvPr/>
        </p:nvSpPr>
        <p:spPr>
          <a:xfrm>
            <a:off x="1123618" y="240303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✅ By End of Today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6AD3134A-C77C-30AE-8CA4-3406A158432E}"/>
              </a:ext>
            </a:extLst>
          </p:cNvPr>
          <p:cNvSpPr txBox="1"/>
          <p:nvPr/>
        </p:nvSpPr>
        <p:spPr>
          <a:xfrm>
            <a:off x="1462606" y="2816304"/>
            <a:ext cx="72048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[  ] Understand SE fundamentals and principles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[  ] Have development environment set 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[  ] Create basic project structure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[  ] Implement first Task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[  ] Apply SE principles to code organization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473ED220-3EA2-85B2-CA48-FF23BE0DCCC2}"/>
              </a:ext>
            </a:extLst>
          </p:cNvPr>
          <p:cNvSpPr txBox="1"/>
          <p:nvPr/>
        </p:nvSpPr>
        <p:spPr>
          <a:xfrm>
            <a:off x="1087851" y="180236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Day 1 Goals</a:t>
            </a:r>
          </a:p>
        </p:txBody>
      </p:sp>
    </p:spTree>
    <p:extLst>
      <p:ext uri="{BB962C8B-B14F-4D97-AF65-F5344CB8AC3E}">
        <p14:creationId xmlns:p14="http://schemas.microsoft.com/office/powerpoint/2010/main" val="115953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CA3A8-584A-4465-F0D5-C1F44F11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81FF4F04-1773-A73E-BF2C-DCB7615AA1DF}"/>
              </a:ext>
            </a:extLst>
          </p:cNvPr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8EE3F2B-BADD-1502-6AE6-48ABC277ACAE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3E29629-4477-3959-9C09-9270124461FE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B97E7EB2-B73F-78FC-6505-9B6B1943CE98}"/>
              </a:ext>
            </a:extLst>
          </p:cNvPr>
          <p:cNvSpPr txBox="1"/>
          <p:nvPr/>
        </p:nvSpPr>
        <p:spPr>
          <a:xfrm>
            <a:off x="1028700" y="1028700"/>
            <a:ext cx="16268700" cy="39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Wrap-Up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088658E4-CEEE-6836-9AEE-27CECD70A268}"/>
              </a:ext>
            </a:extLst>
          </p:cNvPr>
          <p:cNvSpPr txBox="1"/>
          <p:nvPr/>
        </p:nvSpPr>
        <p:spPr>
          <a:xfrm>
            <a:off x="1123618" y="2403038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🧠 Concepts Learned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2D7D0DD1-D7DD-3E4C-1BFD-40F4226AAA0E}"/>
              </a:ext>
            </a:extLst>
          </p:cNvPr>
          <p:cNvSpPr txBox="1"/>
          <p:nvPr/>
        </p:nvSpPr>
        <p:spPr>
          <a:xfrm>
            <a:off x="1462606" y="2816304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Software Engineering vs Programming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Four fundamental SE principles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Waterfall vs Agile methodologies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Importance of good project structure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91F96390-B624-21D7-8F47-5E4615F4255A}"/>
              </a:ext>
            </a:extLst>
          </p:cNvPr>
          <p:cNvSpPr txBox="1"/>
          <p:nvPr/>
        </p:nvSpPr>
        <p:spPr>
          <a:xfrm>
            <a:off x="1087851" y="1802368"/>
            <a:ext cx="744654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Key Takeaways</a:t>
            </a:r>
          </a:p>
          <a:p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25CE73B3-CC33-7FB4-D3FA-90CA4262C5E9}"/>
              </a:ext>
            </a:extLst>
          </p:cNvPr>
          <p:cNvSpPr txBox="1"/>
          <p:nvPr/>
        </p:nvSpPr>
        <p:spPr>
          <a:xfrm>
            <a:off x="1143000" y="4624506"/>
            <a:ext cx="744654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</a:rPr>
              <a:t>💻 Practical Skills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25D52915-34CD-54C1-41BB-F21E8B562981}"/>
              </a:ext>
            </a:extLst>
          </p:cNvPr>
          <p:cNvSpPr txBox="1"/>
          <p:nvPr/>
        </p:nvSpPr>
        <p:spPr>
          <a:xfrm>
            <a:off x="1481988" y="5037772"/>
            <a:ext cx="72048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Development environment setup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Project structure creation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Basic Task model implementation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2400" b="0" i="0" dirty="0">
                <a:solidFill>
                  <a:srgbClr val="FFFFFF"/>
                </a:solidFill>
                <a:effectLst/>
                <a:latin typeface="-apple-system"/>
              </a:rPr>
              <a:t>SE principles application</a:t>
            </a:r>
          </a:p>
        </p:txBody>
      </p:sp>
    </p:spTree>
    <p:extLst>
      <p:ext uri="{BB962C8B-B14F-4D97-AF65-F5344CB8AC3E}">
        <p14:creationId xmlns:p14="http://schemas.microsoft.com/office/powerpoint/2010/main" val="83740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620" y="0"/>
            <a:ext cx="8185380" cy="10287000"/>
            <a:chOff x="0" y="0"/>
            <a:chExt cx="215582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0" cy="2709333"/>
            </a:xfrm>
            <a:custGeom>
              <a:avLst/>
              <a:gdLst/>
              <a:ahLst/>
              <a:cxnLst/>
              <a:rect l="l" t="t" r="r" b="b"/>
              <a:pathLst>
                <a:path w="2155820" h="2709333">
                  <a:moveTo>
                    <a:pt x="0" y="0"/>
                  </a:moveTo>
                  <a:lnTo>
                    <a:pt x="2155820" y="0"/>
                  </a:lnTo>
                  <a:lnTo>
                    <a:pt x="21558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48095" y="5065718"/>
            <a:ext cx="5799490" cy="90271"/>
            <a:chOff x="0" y="0"/>
            <a:chExt cx="1527438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8390378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48095" y="6209548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8286" y="681366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38286" y="7437398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8390378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V="1">
            <a:off x="1028700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140845" y="1053677"/>
            <a:ext cx="6118455" cy="8204623"/>
            <a:chOff x="0" y="0"/>
            <a:chExt cx="3679001" cy="4933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9001" cy="4933404"/>
            </a:xfrm>
            <a:custGeom>
              <a:avLst/>
              <a:gdLst/>
              <a:ahLst/>
              <a:cxnLst/>
              <a:rect l="l" t="t" r="r" b="b"/>
              <a:pathLst>
                <a:path w="3679001" h="4933404">
                  <a:moveTo>
                    <a:pt x="0" y="0"/>
                  </a:moveTo>
                  <a:lnTo>
                    <a:pt x="3679001" y="0"/>
                  </a:lnTo>
                  <a:lnTo>
                    <a:pt x="3679001" y="4933404"/>
                  </a:lnTo>
                  <a:lnTo>
                    <a:pt x="0" y="4933404"/>
                  </a:lnTo>
                  <a:close/>
                </a:path>
              </a:pathLst>
            </a:custGeom>
            <a:blipFill>
              <a:blip r:embed="rId10"/>
              <a:stretch>
                <a:fillRect t="-5860" b="-58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4328" y="1135920"/>
            <a:ext cx="6685672" cy="11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6" spc="-8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8095" y="4156297"/>
            <a:ext cx="5799490" cy="3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Get In Touch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39670" y="6320096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1400" spc="-7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62-822-1367-2972</a:t>
            </a:r>
            <a:endParaRPr lang="en-US" sz="1400" u="none" strike="noStrike" spc="-7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9670" y="6934021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http://</a:t>
            </a:r>
            <a:r>
              <a:rPr lang="en-US" sz="1400" u="none" strike="noStrike" spc="-70" dirty="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toni.Kusnandar.dev</a:t>
            </a:r>
            <a:endParaRPr lang="en-US" sz="1400" u="none" strike="noStrike" spc="-7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39670" y="7557754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dirty="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toni@Kusnandar.dev</a:t>
            </a:r>
            <a:endParaRPr lang="en-US" sz="1400" u="none" strike="noStrike" spc="-7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1133" y="1028700"/>
            <a:ext cx="6178167" cy="8017716"/>
            <a:chOff x="0" y="0"/>
            <a:chExt cx="3714906" cy="4821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4905" cy="4821018"/>
            </a:xfrm>
            <a:custGeom>
              <a:avLst/>
              <a:gdLst/>
              <a:ahLst/>
              <a:cxnLst/>
              <a:rect l="l" t="t" r="r" b="b"/>
              <a:pathLst>
                <a:path w="3714905" h="4821018">
                  <a:moveTo>
                    <a:pt x="0" y="0"/>
                  </a:moveTo>
                  <a:lnTo>
                    <a:pt x="3714905" y="0"/>
                  </a:lnTo>
                  <a:lnTo>
                    <a:pt x="3714905" y="4821018"/>
                  </a:lnTo>
                  <a:lnTo>
                    <a:pt x="0" y="4821018"/>
                  </a:lnTo>
                  <a:close/>
                </a:path>
              </a:pathLst>
            </a:custGeom>
            <a:blipFill>
              <a:blip r:embed="rId3"/>
              <a:stretch>
                <a:fillRect l="-13075" r="-813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3577995"/>
            <a:ext cx="6781983" cy="1295420"/>
            <a:chOff x="0" y="0"/>
            <a:chExt cx="1204812" cy="2301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4812" cy="230130"/>
            </a:xfrm>
            <a:custGeom>
              <a:avLst/>
              <a:gdLst/>
              <a:ahLst/>
              <a:cxnLst/>
              <a:rect l="l" t="t" r="r" b="b"/>
              <a:pathLst>
                <a:path w="1204812" h="230130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2767" y="1181100"/>
            <a:ext cx="10052433" cy="732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dirty="0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Interactive discussion - 5 minutes</a:t>
            </a: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8439"/>
              </a:lnSpc>
            </a:pPr>
            <a:r>
              <a:rPr lang="en-US" sz="10047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”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Apa </a:t>
            </a:r>
            <a:r>
              <a:rPr lang="en-US" sz="10047" spc="-300" dirty="0" err="1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pengalaman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 programming </a:t>
            </a:r>
            <a:r>
              <a:rPr lang="en-US" sz="10047" spc="-300" dirty="0" err="1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terberat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 kalian</a:t>
            </a:r>
            <a:r>
              <a:rPr lang="en-US" sz="10047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?"</a:t>
            </a: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3AD45-FD33-1DE0-0A23-C8DEAD00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897EA0-85E6-9A63-A58F-6235917556C4}"/>
              </a:ext>
            </a:extLst>
          </p:cNvPr>
          <p:cNvGrpSpPr/>
          <p:nvPr/>
        </p:nvGrpSpPr>
        <p:grpSpPr>
          <a:xfrm>
            <a:off x="11081133" y="1028700"/>
            <a:ext cx="6178167" cy="8017716"/>
            <a:chOff x="0" y="0"/>
            <a:chExt cx="3714906" cy="48210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D05125-3FA4-025F-888C-7CCA854D1870}"/>
                </a:ext>
              </a:extLst>
            </p:cNvPr>
            <p:cNvSpPr/>
            <p:nvPr/>
          </p:nvSpPr>
          <p:spPr>
            <a:xfrm>
              <a:off x="0" y="0"/>
              <a:ext cx="3714905" cy="4821018"/>
            </a:xfrm>
            <a:custGeom>
              <a:avLst/>
              <a:gdLst/>
              <a:ahLst/>
              <a:cxnLst/>
              <a:rect l="l" t="t" r="r" b="b"/>
              <a:pathLst>
                <a:path w="3714905" h="4821018">
                  <a:moveTo>
                    <a:pt x="0" y="0"/>
                  </a:moveTo>
                  <a:lnTo>
                    <a:pt x="3714905" y="0"/>
                  </a:lnTo>
                  <a:lnTo>
                    <a:pt x="3714905" y="4821018"/>
                  </a:lnTo>
                  <a:lnTo>
                    <a:pt x="0" y="4821018"/>
                  </a:lnTo>
                  <a:close/>
                </a:path>
              </a:pathLst>
            </a:custGeom>
            <a:blipFill>
              <a:blip r:embed="rId3"/>
              <a:stretch>
                <a:fillRect l="-13075" r="-813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447C130-F008-E161-9193-BA9F2F81EBA1}"/>
              </a:ext>
            </a:extLst>
          </p:cNvPr>
          <p:cNvGrpSpPr/>
          <p:nvPr/>
        </p:nvGrpSpPr>
        <p:grpSpPr>
          <a:xfrm>
            <a:off x="1028700" y="3577995"/>
            <a:ext cx="6781983" cy="1295420"/>
            <a:chOff x="0" y="0"/>
            <a:chExt cx="1204812" cy="23013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7BADE9-47EC-EEAA-033F-8F2D99CDC93E}"/>
                </a:ext>
              </a:extLst>
            </p:cNvPr>
            <p:cNvSpPr/>
            <p:nvPr/>
          </p:nvSpPr>
          <p:spPr>
            <a:xfrm>
              <a:off x="0" y="0"/>
              <a:ext cx="1204812" cy="230130"/>
            </a:xfrm>
            <a:custGeom>
              <a:avLst/>
              <a:gdLst/>
              <a:ahLst/>
              <a:cxnLst/>
              <a:rect l="l" t="t" r="r" b="b"/>
              <a:pathLst>
                <a:path w="1204812" h="230130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4876571-1D1E-889A-F380-79829A1DCF82}"/>
                </a:ext>
              </a:extLst>
            </p:cNvPr>
            <p:cNvSpPr txBox="1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BF43637-2EE5-74F9-196B-2306F0C63A5B}"/>
              </a:ext>
            </a:extLst>
          </p:cNvPr>
          <p:cNvSpPr txBox="1"/>
          <p:nvPr/>
        </p:nvSpPr>
        <p:spPr>
          <a:xfrm>
            <a:off x="1072767" y="1181100"/>
            <a:ext cx="10052433" cy="732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dirty="0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Interactive discussion - 5 minutes</a:t>
            </a: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8439"/>
              </a:lnSpc>
            </a:pPr>
            <a:r>
              <a:rPr lang="en-US" sz="10047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”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Apa </a:t>
            </a:r>
            <a:r>
              <a:rPr lang="en-US" sz="10047" spc="-300" dirty="0" err="1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pengalaman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 programming </a:t>
            </a:r>
            <a:r>
              <a:rPr lang="en-US" sz="10047" spc="-300" dirty="0" err="1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terberat</a:t>
            </a:r>
            <a:r>
              <a:rPr lang="en-US" sz="10047" spc="-300" dirty="0">
                <a:solidFill>
                  <a:srgbClr val="E8E8E8"/>
                </a:solidFill>
                <a:latin typeface="Bangla Sangam MN" panose="02000000000000000000" pitchFamily="2" charset="0"/>
                <a:ea typeface="Open Sauce"/>
                <a:cs typeface="Bangla Sangam MN" panose="02000000000000000000" pitchFamily="2" charset="0"/>
                <a:sym typeface="Open Sauce"/>
              </a:rPr>
              <a:t> kalian</a:t>
            </a:r>
            <a:r>
              <a:rPr lang="en-US" sz="10047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?"</a:t>
            </a: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8439"/>
              </a:lnSpc>
            </a:pPr>
            <a:endParaRPr lang="en-US" sz="10047" spc="-823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9DFBF2E-02F4-6D1E-6BE7-38F763891E19}"/>
              </a:ext>
            </a:extLst>
          </p:cNvPr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3424913-89D1-73D2-4208-5036207CEBA1}"/>
                </a:ext>
              </a:extLst>
            </p:cNvPr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26D9A77-1B6F-DECB-6894-FF08FBBE6879}"/>
                </a:ext>
              </a:extLst>
            </p:cNvPr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0B9462-A127-D491-83DF-041CC8D368DE}"/>
              </a:ext>
            </a:extLst>
          </p:cNvPr>
          <p:cNvSpPr txBox="1"/>
          <p:nvPr/>
        </p:nvSpPr>
        <p:spPr>
          <a:xfrm>
            <a:off x="1043872" y="7886700"/>
            <a:ext cx="7138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800" i="1" dirty="0">
                <a:solidFill>
                  <a:schemeClr val="bg1"/>
                </a:solidFill>
              </a:rPr>
              <a:t>”</a:t>
            </a:r>
            <a:r>
              <a:rPr lang="en-ID" sz="2800" i="1" dirty="0" err="1">
                <a:solidFill>
                  <a:schemeClr val="bg1"/>
                </a:solidFill>
              </a:rPr>
              <a:t>Dengan</a:t>
            </a:r>
            <a:r>
              <a:rPr lang="en-ID" sz="2800" i="1" dirty="0">
                <a:solidFill>
                  <a:schemeClr val="bg1"/>
                </a:solidFill>
              </a:rPr>
              <a:t> course </a:t>
            </a:r>
            <a:r>
              <a:rPr lang="en-ID" sz="2800" i="1" dirty="0" err="1">
                <a:solidFill>
                  <a:schemeClr val="bg1"/>
                </a:solidFill>
              </a:rPr>
              <a:t>ini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kita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akan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belajar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br>
              <a:rPr lang="en-ID" sz="2800" i="1" dirty="0">
                <a:solidFill>
                  <a:schemeClr val="bg1"/>
                </a:solidFill>
              </a:rPr>
            </a:br>
            <a:r>
              <a:rPr lang="en-ID" sz="2800" i="1" dirty="0" err="1">
                <a:solidFill>
                  <a:schemeClr val="bg1"/>
                </a:solidFill>
              </a:rPr>
              <a:t>bagaimana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menghindari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masalah-masalah</a:t>
            </a:r>
            <a:r>
              <a:rPr lang="en-ID" sz="2800" i="1" dirty="0">
                <a:solidFill>
                  <a:schemeClr val="bg1"/>
                </a:solidFill>
              </a:rPr>
              <a:t> </a:t>
            </a:r>
            <a:r>
              <a:rPr lang="en-ID" sz="2800" i="1" dirty="0" err="1">
                <a:solidFill>
                  <a:schemeClr val="bg1"/>
                </a:solidFill>
              </a:rPr>
              <a:t>ini</a:t>
            </a:r>
            <a:r>
              <a:rPr lang="en-ID" sz="2800" i="1" dirty="0">
                <a:solidFill>
                  <a:schemeClr val="bg1"/>
                </a:solidFill>
              </a:rPr>
              <a:t>!"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2" name="Group 17">
            <a:extLst>
              <a:ext uri="{FF2B5EF4-FFF2-40B4-BE49-F238E27FC236}">
                <a16:creationId xmlns:a16="http://schemas.microsoft.com/office/drawing/2014/main" id="{1FCCC682-4B92-B882-48D6-7AEDA0866292}"/>
              </a:ext>
            </a:extLst>
          </p:cNvPr>
          <p:cNvGrpSpPr/>
          <p:nvPr/>
        </p:nvGrpSpPr>
        <p:grpSpPr>
          <a:xfrm>
            <a:off x="11140845" y="1053677"/>
            <a:ext cx="6118455" cy="8204623"/>
            <a:chOff x="0" y="0"/>
            <a:chExt cx="3679001" cy="4933404"/>
          </a:xfrm>
        </p:grpSpPr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D9C6B93B-B371-89EC-576C-49A558D61C98}"/>
                </a:ext>
              </a:extLst>
            </p:cNvPr>
            <p:cNvSpPr/>
            <p:nvPr/>
          </p:nvSpPr>
          <p:spPr>
            <a:xfrm>
              <a:off x="0" y="0"/>
              <a:ext cx="3679001" cy="4933404"/>
            </a:xfrm>
            <a:custGeom>
              <a:avLst/>
              <a:gdLst/>
              <a:ahLst/>
              <a:cxnLst/>
              <a:rect l="l" t="t" r="r" b="b"/>
              <a:pathLst>
                <a:path w="3679001" h="4933404">
                  <a:moveTo>
                    <a:pt x="0" y="0"/>
                  </a:moveTo>
                  <a:lnTo>
                    <a:pt x="3679001" y="0"/>
                  </a:lnTo>
                  <a:lnTo>
                    <a:pt x="3679001" y="4933404"/>
                  </a:lnTo>
                  <a:lnTo>
                    <a:pt x="0" y="4933404"/>
                  </a:lnTo>
                  <a:close/>
                </a:path>
              </a:pathLst>
            </a:custGeom>
            <a:blipFill>
              <a:blip r:embed="rId4"/>
              <a:stretch>
                <a:fillRect t="-5860" b="-58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477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0F7154-A039-9D54-EAD6-DEF3F4AF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9D61986-1E8D-353D-083A-C867D71771D2}"/>
              </a:ext>
            </a:extLst>
          </p:cNvPr>
          <p:cNvGrpSpPr/>
          <p:nvPr/>
        </p:nvGrpSpPr>
        <p:grpSpPr>
          <a:xfrm>
            <a:off x="1028700" y="2095500"/>
            <a:ext cx="6781983" cy="1295420"/>
            <a:chOff x="0" y="0"/>
            <a:chExt cx="1204812" cy="23013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D3D7629-1613-69C1-4BF5-F08662A263EF}"/>
                </a:ext>
              </a:extLst>
            </p:cNvPr>
            <p:cNvSpPr/>
            <p:nvPr/>
          </p:nvSpPr>
          <p:spPr>
            <a:xfrm>
              <a:off x="0" y="0"/>
              <a:ext cx="1204812" cy="230130"/>
            </a:xfrm>
            <a:custGeom>
              <a:avLst/>
              <a:gdLst/>
              <a:ahLst/>
              <a:cxnLst/>
              <a:rect l="l" t="t" r="r" b="b"/>
              <a:pathLst>
                <a:path w="1204812" h="230130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DE82112-8687-FBB5-E252-F13A8DB599EB}"/>
                </a:ext>
              </a:extLst>
            </p:cNvPr>
            <p:cNvSpPr txBox="1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AA620F3-3F5A-1B80-2D0C-79A038D93DD9}"/>
              </a:ext>
            </a:extLst>
          </p:cNvPr>
          <p:cNvSpPr txBox="1"/>
          <p:nvPr/>
        </p:nvSpPr>
        <p:spPr>
          <a:xfrm>
            <a:off x="1028700" y="1295361"/>
            <a:ext cx="10052433" cy="224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10047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What is Software Engineering?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4F66DCD-EA58-AD65-0C9F-8EF271B2BD4D}"/>
              </a:ext>
            </a:extLst>
          </p:cNvPr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9A597DF-683C-1C94-A427-895CCE90635B}"/>
                </a:ext>
              </a:extLst>
            </p:cNvPr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8AA9A8D-90B1-F994-E6CC-3F1D9F66573B}"/>
                </a:ext>
              </a:extLst>
            </p:cNvPr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251B788-0604-4346-5CC4-1B5EA216CC42}"/>
              </a:ext>
            </a:extLst>
          </p:cNvPr>
          <p:cNvSpPr/>
          <p:nvPr/>
        </p:nvSpPr>
        <p:spPr>
          <a:xfrm>
            <a:off x="1028700" y="905932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2DA6488-41CC-6926-B216-62D835A25DF1}"/>
              </a:ext>
            </a:extLst>
          </p:cNvPr>
          <p:cNvSpPr/>
          <p:nvPr/>
        </p:nvSpPr>
        <p:spPr>
          <a:xfrm flipH="1" flipV="1">
            <a:off x="9829924" y="59055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3"/>
                </a:moveTo>
                <a:lnTo>
                  <a:pt x="0" y="211883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36BBC7F-20E8-83F8-FECB-EB6A171473D1}"/>
              </a:ext>
            </a:extLst>
          </p:cNvPr>
          <p:cNvSpPr/>
          <p:nvPr/>
        </p:nvSpPr>
        <p:spPr>
          <a:xfrm flipH="1">
            <a:off x="9829924" y="905932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45892AA-E503-7EC0-53FF-9AE98307FD63}"/>
              </a:ext>
            </a:extLst>
          </p:cNvPr>
          <p:cNvSpPr/>
          <p:nvPr/>
        </p:nvSpPr>
        <p:spPr>
          <a:xfrm flipV="1">
            <a:off x="1028700" y="59055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3"/>
                </a:moveTo>
                <a:lnTo>
                  <a:pt x="272918" y="211883"/>
                </a:lnTo>
                <a:lnTo>
                  <a:pt x="272918" y="0"/>
                </a:lnTo>
                <a:lnTo>
                  <a:pt x="0" y="0"/>
                </a:lnTo>
                <a:lnTo>
                  <a:pt x="0" y="2118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A81A392-A25C-6264-05E6-EE94D1356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0429"/>
              </p:ext>
            </p:extLst>
          </p:nvPr>
        </p:nvGraphicFramePr>
        <p:xfrm>
          <a:off x="1600324" y="6889960"/>
          <a:ext cx="8229600" cy="184785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95319017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28263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Programming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Software Engineering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🔧 Writing code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🏗️ Building systems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13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🎯 Solve immediate problem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📋 Manage entire lifecycle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561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👤 Individual activity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👥 Team collaboration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873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⚡ Quick solutions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🔄 Long-term maintenance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105300"/>
                  </a:ext>
                </a:extLst>
              </a:tr>
            </a:tbl>
          </a:graphicData>
        </a:graphic>
      </p:graphicFrame>
      <p:sp>
        <p:nvSpPr>
          <p:cNvPr id="22" name="Rectangle 1">
            <a:extLst>
              <a:ext uri="{FF2B5EF4-FFF2-40B4-BE49-F238E27FC236}">
                <a16:creationId xmlns:a16="http://schemas.microsoft.com/office/drawing/2014/main" id="{3DCD232F-EA53-1B7D-4430-BD0AFC089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324" y="6340229"/>
            <a:ext cx="423789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-apple-system"/>
              </a:rPr>
              <a:t>Programming vs Software Engineering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B15A8B5F-A5F5-710D-7A65-C01FCE0F3C5F}"/>
              </a:ext>
            </a:extLst>
          </p:cNvPr>
          <p:cNvGrpSpPr/>
          <p:nvPr/>
        </p:nvGrpSpPr>
        <p:grpSpPr>
          <a:xfrm>
            <a:off x="11081133" y="784163"/>
            <a:ext cx="6178167" cy="8229534"/>
            <a:chOff x="0" y="0"/>
            <a:chExt cx="3359021" cy="4948383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63F03B-2D83-68E8-9FE5-C129343E5DBF}"/>
                </a:ext>
              </a:extLst>
            </p:cNvPr>
            <p:cNvSpPr/>
            <p:nvPr/>
          </p:nvSpPr>
          <p:spPr>
            <a:xfrm>
              <a:off x="0" y="0"/>
              <a:ext cx="3359021" cy="4948383"/>
            </a:xfrm>
            <a:custGeom>
              <a:avLst/>
              <a:gdLst/>
              <a:ahLst/>
              <a:cxnLst/>
              <a:rect l="l" t="t" r="r" b="b"/>
              <a:pathLst>
                <a:path w="3359021" h="4948383">
                  <a:moveTo>
                    <a:pt x="0" y="0"/>
                  </a:moveTo>
                  <a:lnTo>
                    <a:pt x="3359021" y="0"/>
                  </a:lnTo>
                  <a:lnTo>
                    <a:pt x="3359021" y="4948383"/>
                  </a:lnTo>
                  <a:lnTo>
                    <a:pt x="0" y="4948383"/>
                  </a:lnTo>
                  <a:close/>
                </a:path>
              </a:pathLst>
            </a:custGeom>
            <a:blipFill>
              <a:blip r:embed="rId5"/>
              <a:stretch>
                <a:fillRect l="-60556" r="-605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80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617999" cy="2733992"/>
            <a:chOff x="0" y="0"/>
            <a:chExt cx="2175487" cy="1643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487" cy="1643938"/>
            </a:xfrm>
            <a:custGeom>
              <a:avLst/>
              <a:gdLst/>
              <a:ahLst/>
              <a:cxnLst/>
              <a:rect l="l" t="t" r="r" b="b"/>
              <a:pathLst>
                <a:path w="2175487" h="1643938">
                  <a:moveTo>
                    <a:pt x="0" y="0"/>
                  </a:moveTo>
                  <a:lnTo>
                    <a:pt x="2175487" y="0"/>
                  </a:lnTo>
                  <a:lnTo>
                    <a:pt x="2175487" y="1643938"/>
                  </a:lnTo>
                  <a:lnTo>
                    <a:pt x="0" y="1643938"/>
                  </a:lnTo>
                  <a:close/>
                </a:path>
              </a:pathLst>
            </a:custGeom>
            <a:blipFill>
              <a:blip r:embed="rId2"/>
              <a:stretch>
                <a:fillRect t="-49126" b="-491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5635079"/>
            <a:ext cx="7717730" cy="3623221"/>
            <a:chOff x="0" y="0"/>
            <a:chExt cx="2032653" cy="686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2653" cy="686115"/>
            </a:xfrm>
            <a:custGeom>
              <a:avLst/>
              <a:gdLst/>
              <a:ahLst/>
              <a:cxnLst/>
              <a:rect l="l" t="t" r="r" b="b"/>
              <a:pathLst>
                <a:path w="2032653" h="686115">
                  <a:moveTo>
                    <a:pt x="0" y="0"/>
                  </a:moveTo>
                  <a:lnTo>
                    <a:pt x="2032653" y="0"/>
                  </a:lnTo>
                  <a:lnTo>
                    <a:pt x="2032653" y="686115"/>
                  </a:lnTo>
                  <a:lnTo>
                    <a:pt x="0" y="68611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032653" cy="714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281829"/>
            <a:ext cx="7717730" cy="90271"/>
            <a:chOff x="0" y="0"/>
            <a:chExt cx="2032653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81599" y="1115488"/>
            <a:ext cx="12077701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Why Software Engineering</a:t>
            </a:r>
            <a:r>
              <a:rPr lang="en-US" sz="5400" i="1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  </a:t>
            </a: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matters?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4548371"/>
            <a:ext cx="7717730" cy="3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i="1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Real-world example:</a:t>
            </a:r>
          </a:p>
        </p:txBody>
      </p:sp>
      <p:sp>
        <p:nvSpPr>
          <p:cNvPr id="18" name="Freeform 18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5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142572"/>
            <a:ext cx="7717730" cy="90271"/>
            <a:chOff x="0" y="0"/>
            <a:chExt cx="2032653" cy="237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2052" name="Picture 4" descr="Whatsapp Icon PNGs for Free Download">
            <a:extLst>
              <a:ext uri="{FF2B5EF4-FFF2-40B4-BE49-F238E27FC236}">
                <a16:creationId xmlns:a16="http://schemas.microsoft.com/office/drawing/2014/main" id="{D1535B22-630C-1068-9E0D-8698D8AF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16600"/>
            <a:ext cx="11557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jek Indonesia Logo &amp; Brand Assets (SVG, PNG and vector) - Brandfetch">
            <a:extLst>
              <a:ext uri="{FF2B5EF4-FFF2-40B4-BE49-F238E27FC236}">
                <a16:creationId xmlns:a16="http://schemas.microsoft.com/office/drawing/2014/main" id="{9B19C3B1-A47C-F98B-CBB4-0A01CDC4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76" y="5816600"/>
            <a:ext cx="11557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CC7BD-9CB0-9CDE-D477-D860D9A98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114707"/>
            <a:ext cx="6121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1026089"/>
            <a:ext cx="1028700" cy="8229534"/>
            <a:chOff x="0" y="0"/>
            <a:chExt cx="270933" cy="2167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167449"/>
            </a:xfrm>
            <a:custGeom>
              <a:avLst/>
              <a:gdLst/>
              <a:ahLst/>
              <a:cxnLst/>
              <a:rect l="l" t="t" r="r" b="b"/>
              <a:pathLst>
                <a:path w="270933" h="2167449">
                  <a:moveTo>
                    <a:pt x="0" y="0"/>
                  </a:moveTo>
                  <a:lnTo>
                    <a:pt x="270933" y="0"/>
                  </a:lnTo>
                  <a:lnTo>
                    <a:pt x="270933" y="2167449"/>
                  </a:lnTo>
                  <a:lnTo>
                    <a:pt x="0" y="216744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" cy="219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28430" y="1028700"/>
            <a:ext cx="6430870" cy="8229600"/>
            <a:chOff x="0" y="0"/>
            <a:chExt cx="3866854" cy="4948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66854" cy="4948423"/>
            </a:xfrm>
            <a:custGeom>
              <a:avLst/>
              <a:gdLst/>
              <a:ahLst/>
              <a:cxnLst/>
              <a:rect l="l" t="t" r="r" b="b"/>
              <a:pathLst>
                <a:path w="3866854" h="4948423">
                  <a:moveTo>
                    <a:pt x="0" y="0"/>
                  </a:moveTo>
                  <a:lnTo>
                    <a:pt x="3866854" y="0"/>
                  </a:lnTo>
                  <a:lnTo>
                    <a:pt x="3866854" y="4948423"/>
                  </a:lnTo>
                  <a:lnTo>
                    <a:pt x="0" y="4948423"/>
                  </a:lnTo>
                  <a:close/>
                </a:path>
              </a:pathLst>
            </a:custGeom>
            <a:blipFill>
              <a:blip r:embed="rId2"/>
              <a:stretch>
                <a:fillRect l="-46037" r="-46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59888" y="503755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6710641"/>
            <a:ext cx="9799730" cy="163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7"/>
              </a:lnSpc>
            </a:pPr>
            <a:r>
              <a:rPr lang="en-US" sz="7200" spc="-611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Fundamental</a:t>
            </a:r>
            <a:br>
              <a:rPr lang="en-US" sz="7200" spc="-611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</a:br>
            <a:r>
              <a:rPr lang="en-US" sz="7200" spc="-611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Principles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9502196" y="1026089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17689" y="3509490"/>
            <a:ext cx="3403163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70" dirty="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Encapsulation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7689" y="3861638"/>
            <a:ext cx="3403163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chemeClr val="bg1"/>
                </a:solidFill>
              </a:rPr>
              <a:t>Bundle data and methods together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82961" y="1890836"/>
            <a:ext cx="3403163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70" dirty="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Abstraction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82961" y="2242984"/>
            <a:ext cx="3403163" cy="331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chemeClr val="bg1"/>
                </a:solidFill>
              </a:rPr>
              <a:t>Hide complexity behind simple 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82961" y="3509490"/>
            <a:ext cx="3403163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400" b="1" i="1" spc="-70" dirty="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Separation of Concern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82961" y="3861638"/>
            <a:ext cx="3403163" cy="70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chemeClr val="bg1"/>
                </a:solidFill>
              </a:rPr>
              <a:t>Each component has one clear responsibility</a:t>
            </a:r>
          </a:p>
        </p:txBody>
      </p:sp>
      <p:sp>
        <p:nvSpPr>
          <p:cNvPr id="22" name="Freeform 22"/>
          <p:cNvSpPr/>
          <p:nvPr/>
        </p:nvSpPr>
        <p:spPr>
          <a:xfrm flipV="1">
            <a:off x="1059888" y="1026089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9533383" y="503755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DA7F2DDB-4EFA-F3EC-2C30-404F5401CE2B}"/>
              </a:ext>
            </a:extLst>
          </p:cNvPr>
          <p:cNvSpPr txBox="1"/>
          <p:nvPr/>
        </p:nvSpPr>
        <p:spPr>
          <a:xfrm>
            <a:off x="1524000" y="1866900"/>
            <a:ext cx="3403163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70" dirty="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Modularity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FBBBB46-7A19-3579-E34F-8E3A5D7F9EBE}"/>
              </a:ext>
            </a:extLst>
          </p:cNvPr>
          <p:cNvSpPr txBox="1"/>
          <p:nvPr/>
        </p:nvSpPr>
        <p:spPr>
          <a:xfrm>
            <a:off x="1524000" y="2219048"/>
            <a:ext cx="340316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dirty="0">
                <a:solidFill>
                  <a:schemeClr val="bg1"/>
                </a:solidFill>
              </a:rPr>
              <a:t>Break big problems into smaller pieces</a:t>
            </a:r>
            <a:endParaRPr lang="en-US" sz="2000" spc="-120" dirty="0">
              <a:solidFill>
                <a:schemeClr val="bg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7B286-F948-B644-E10F-8C7436DA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1575FC-0A5C-F178-A029-87A7915A99CB}"/>
              </a:ext>
            </a:extLst>
          </p:cNvPr>
          <p:cNvGrpSpPr/>
          <p:nvPr/>
        </p:nvGrpSpPr>
        <p:grpSpPr>
          <a:xfrm>
            <a:off x="17259300" y="1026089"/>
            <a:ext cx="1028700" cy="8229534"/>
            <a:chOff x="0" y="0"/>
            <a:chExt cx="270933" cy="216744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34B21C-6A83-AEB4-0543-48B47E3D85AC}"/>
                </a:ext>
              </a:extLst>
            </p:cNvPr>
            <p:cNvSpPr/>
            <p:nvPr/>
          </p:nvSpPr>
          <p:spPr>
            <a:xfrm>
              <a:off x="0" y="0"/>
              <a:ext cx="270933" cy="2167449"/>
            </a:xfrm>
            <a:custGeom>
              <a:avLst/>
              <a:gdLst/>
              <a:ahLst/>
              <a:cxnLst/>
              <a:rect l="l" t="t" r="r" b="b"/>
              <a:pathLst>
                <a:path w="270933" h="2167449">
                  <a:moveTo>
                    <a:pt x="0" y="0"/>
                  </a:moveTo>
                  <a:lnTo>
                    <a:pt x="270933" y="0"/>
                  </a:lnTo>
                  <a:lnTo>
                    <a:pt x="270933" y="2167449"/>
                  </a:lnTo>
                  <a:lnTo>
                    <a:pt x="0" y="216744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4B0BB81-8CF3-8DA4-9500-AF7C3989055A}"/>
                </a:ext>
              </a:extLst>
            </p:cNvPr>
            <p:cNvSpPr txBox="1"/>
            <p:nvPr/>
          </p:nvSpPr>
          <p:spPr>
            <a:xfrm>
              <a:off x="0" y="-28575"/>
              <a:ext cx="270933" cy="2196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312C5E8-ADA0-13B6-9B64-AFDCB181494E}"/>
              </a:ext>
            </a:extLst>
          </p:cNvPr>
          <p:cNvGrpSpPr/>
          <p:nvPr/>
        </p:nvGrpSpPr>
        <p:grpSpPr>
          <a:xfrm>
            <a:off x="10828430" y="1028700"/>
            <a:ext cx="6430870" cy="8229600"/>
            <a:chOff x="0" y="0"/>
            <a:chExt cx="3866854" cy="494842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660E0C-BE65-6A2B-ED23-D6BF2732558B}"/>
                </a:ext>
              </a:extLst>
            </p:cNvPr>
            <p:cNvSpPr/>
            <p:nvPr/>
          </p:nvSpPr>
          <p:spPr>
            <a:xfrm>
              <a:off x="0" y="0"/>
              <a:ext cx="3866854" cy="4948423"/>
            </a:xfrm>
            <a:custGeom>
              <a:avLst/>
              <a:gdLst/>
              <a:ahLst/>
              <a:cxnLst/>
              <a:rect l="l" t="t" r="r" b="b"/>
              <a:pathLst>
                <a:path w="3866854" h="4948423">
                  <a:moveTo>
                    <a:pt x="0" y="0"/>
                  </a:moveTo>
                  <a:lnTo>
                    <a:pt x="3866854" y="0"/>
                  </a:lnTo>
                  <a:lnTo>
                    <a:pt x="3866854" y="4948423"/>
                  </a:lnTo>
                  <a:lnTo>
                    <a:pt x="0" y="4948423"/>
                  </a:lnTo>
                  <a:close/>
                </a:path>
              </a:pathLst>
            </a:custGeom>
            <a:blipFill>
              <a:blip r:embed="rId2"/>
              <a:stretch>
                <a:fillRect l="-46037" r="-46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79DA49E-A339-6B12-AE08-97A3F9868A26}"/>
              </a:ext>
            </a:extLst>
          </p:cNvPr>
          <p:cNvSpPr/>
          <p:nvPr/>
        </p:nvSpPr>
        <p:spPr>
          <a:xfrm>
            <a:off x="1059888" y="9002569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783304-42C8-D73F-E3C1-DE23E46527CE}"/>
              </a:ext>
            </a:extLst>
          </p:cNvPr>
          <p:cNvSpPr txBox="1"/>
          <p:nvPr/>
        </p:nvSpPr>
        <p:spPr>
          <a:xfrm>
            <a:off x="983096" y="1048663"/>
            <a:ext cx="9799730" cy="81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7"/>
              </a:lnSpc>
            </a:pPr>
            <a:r>
              <a:rPr lang="en-US" sz="7200" spc="-611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Interactive Exercise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C039B16-8E7B-CF16-8816-6E4874AD43B0}"/>
              </a:ext>
            </a:extLst>
          </p:cNvPr>
          <p:cNvSpPr/>
          <p:nvPr/>
        </p:nvSpPr>
        <p:spPr>
          <a:xfrm flipH="1" flipV="1">
            <a:off x="9502196" y="39243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0B64521-0601-DBC7-0DE4-D537E9310821}"/>
              </a:ext>
            </a:extLst>
          </p:cNvPr>
          <p:cNvSpPr/>
          <p:nvPr/>
        </p:nvSpPr>
        <p:spPr>
          <a:xfrm flipV="1">
            <a:off x="1059888" y="39243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EB68D0-618A-8B18-D133-01CE520AA3AC}"/>
              </a:ext>
            </a:extLst>
          </p:cNvPr>
          <p:cNvSpPr/>
          <p:nvPr/>
        </p:nvSpPr>
        <p:spPr>
          <a:xfrm flipH="1">
            <a:off x="9533383" y="9002569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3A8D0-27FC-EE08-E86E-ACF446A38764}"/>
              </a:ext>
            </a:extLst>
          </p:cNvPr>
          <p:cNvSpPr txBox="1"/>
          <p:nvPr/>
        </p:nvSpPr>
        <p:spPr>
          <a:xfrm>
            <a:off x="1332806" y="4136184"/>
            <a:ext cx="4409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i="1" dirty="0">
                <a:solidFill>
                  <a:schemeClr val="bg1"/>
                </a:solidFill>
              </a:rPr>
              <a:t>Show screenshot of a familiar app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F9160-31C6-D752-0105-630A8B8098CA}"/>
              </a:ext>
            </a:extLst>
          </p:cNvPr>
          <p:cNvSpPr txBox="1"/>
          <p:nvPr/>
        </p:nvSpPr>
        <p:spPr>
          <a:xfrm>
            <a:off x="1332806" y="5689152"/>
            <a:ext cx="4171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Group Discussion:</a:t>
            </a:r>
            <a:endParaRPr lang="en-ID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What are the main components?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How do they demonstrate modularity?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What abstractions do you see?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How are concerns separated?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8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F83CD-EE36-A2A7-29A2-D3E85EAE4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69FF912-AB1E-0FAC-E3FD-D7439DC0616D}"/>
              </a:ext>
            </a:extLst>
          </p:cNvPr>
          <p:cNvGrpSpPr/>
          <p:nvPr/>
        </p:nvGrpSpPr>
        <p:grpSpPr>
          <a:xfrm>
            <a:off x="1028700" y="4229100"/>
            <a:ext cx="7717730" cy="3774119"/>
            <a:chOff x="0" y="-28575"/>
            <a:chExt cx="2032653" cy="7146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3CD3425-1D36-0329-CB10-CB3BB1AF41CD}"/>
                </a:ext>
              </a:extLst>
            </p:cNvPr>
            <p:cNvSpPr/>
            <p:nvPr/>
          </p:nvSpPr>
          <p:spPr>
            <a:xfrm>
              <a:off x="0" y="0"/>
              <a:ext cx="1996879" cy="397521"/>
            </a:xfrm>
            <a:custGeom>
              <a:avLst/>
              <a:gdLst/>
              <a:ahLst/>
              <a:cxnLst/>
              <a:rect l="l" t="t" r="r" b="b"/>
              <a:pathLst>
                <a:path w="2032653" h="686115">
                  <a:moveTo>
                    <a:pt x="0" y="0"/>
                  </a:moveTo>
                  <a:lnTo>
                    <a:pt x="2032653" y="0"/>
                  </a:lnTo>
                  <a:lnTo>
                    <a:pt x="2032653" y="686115"/>
                  </a:lnTo>
                  <a:lnTo>
                    <a:pt x="0" y="68611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r>
                <a:rPr lang="en-ID" sz="2400" b="1" dirty="0">
                  <a:solidFill>
                    <a:schemeClr val="bg1"/>
                  </a:solidFill>
                </a:rPr>
                <a:t>🌊 Waterfall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2400" dirty="0">
                  <a:solidFill>
                    <a:schemeClr val="bg1"/>
                  </a:solidFill>
                </a:rPr>
                <a:t>Sequential phases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2400" dirty="0">
                  <a:solidFill>
                    <a:schemeClr val="bg1"/>
                  </a:solidFill>
                </a:rPr>
                <a:t>Requirements → Design → Code → Test → Deploy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2400" b="1" dirty="0">
                  <a:solidFill>
                    <a:schemeClr val="bg1"/>
                  </a:solidFill>
                </a:rPr>
                <a:t>Good for</a:t>
              </a:r>
              <a:r>
                <a:rPr lang="en-ID" sz="2400" dirty="0">
                  <a:solidFill>
                    <a:schemeClr val="bg1"/>
                  </a:solidFill>
                </a:rPr>
                <a:t>: Clear requirements, regulated industries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2400" b="1" dirty="0">
                  <a:solidFill>
                    <a:schemeClr val="bg1"/>
                  </a:solidFill>
                </a:rPr>
                <a:t>Example</a:t>
              </a:r>
              <a:r>
                <a:rPr lang="en-ID" sz="2400" dirty="0">
                  <a:solidFill>
                    <a:schemeClr val="bg1"/>
                  </a:solidFill>
                </a:rPr>
                <a:t>: Banking systems, medical devices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25098A9-D452-5891-3AC6-C5828A742239}"/>
                </a:ext>
              </a:extLst>
            </p:cNvPr>
            <p:cNvSpPr txBox="1"/>
            <p:nvPr/>
          </p:nvSpPr>
          <p:spPr>
            <a:xfrm>
              <a:off x="0" y="-28575"/>
              <a:ext cx="2032653" cy="714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161D088C-C195-09A1-0001-8DD7E95F086E}"/>
              </a:ext>
            </a:extLst>
          </p:cNvPr>
          <p:cNvSpPr txBox="1"/>
          <p:nvPr/>
        </p:nvSpPr>
        <p:spPr>
          <a:xfrm>
            <a:off x="723899" y="1115488"/>
            <a:ext cx="12077701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Development Methodologies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0AD3A-EE87-CCCF-A80B-7651D51C6B8B}"/>
              </a:ext>
            </a:extLst>
          </p:cNvPr>
          <p:cNvSpPr txBox="1"/>
          <p:nvPr/>
        </p:nvSpPr>
        <p:spPr>
          <a:xfrm>
            <a:off x="647699" y="1735328"/>
            <a:ext cx="2426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12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How we build software</a:t>
            </a:r>
          </a:p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621004B-1A70-868E-A4D6-563098D6F938}"/>
              </a:ext>
            </a:extLst>
          </p:cNvPr>
          <p:cNvSpPr/>
          <p:nvPr/>
        </p:nvSpPr>
        <p:spPr>
          <a:xfrm>
            <a:off x="9906000" y="4379998"/>
            <a:ext cx="7581901" cy="2099220"/>
          </a:xfrm>
          <a:custGeom>
            <a:avLst/>
            <a:gdLst/>
            <a:ahLst/>
            <a:cxnLst/>
            <a:rect l="l" t="t" r="r" b="b"/>
            <a:pathLst>
              <a:path w="2032653" h="686115">
                <a:moveTo>
                  <a:pt x="0" y="0"/>
                </a:moveTo>
                <a:lnTo>
                  <a:pt x="2032653" y="0"/>
                </a:lnTo>
                <a:lnTo>
                  <a:pt x="2032653" y="686115"/>
                </a:lnTo>
                <a:lnTo>
                  <a:pt x="0" y="686115"/>
                </a:lnTo>
                <a:close/>
              </a:path>
            </a:pathLst>
          </a:custGeom>
          <a:solidFill>
            <a:srgbClr val="202020"/>
          </a:solidFill>
        </p:spPr>
        <p:txBody>
          <a:bodyPr/>
          <a:lstStyle/>
          <a:p>
            <a:r>
              <a:rPr lang="en-ID" sz="2400" b="1" dirty="0">
                <a:solidFill>
                  <a:schemeClr val="bg1"/>
                </a:solidFill>
              </a:rPr>
              <a:t>🔄 Agile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Iterative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Short sprints, frequent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Good for</a:t>
            </a:r>
            <a:r>
              <a:rPr lang="en-ID" sz="2400" dirty="0">
                <a:solidFill>
                  <a:schemeClr val="bg1"/>
                </a:solidFill>
              </a:rPr>
              <a:t>: Changing requirements, startups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1"/>
                </a:solidFill>
              </a:rPr>
              <a:t>Example</a:t>
            </a:r>
            <a:r>
              <a:rPr lang="en-ID" sz="2400" dirty="0">
                <a:solidFill>
                  <a:schemeClr val="bg1"/>
                </a:solidFill>
              </a:rPr>
              <a:t>: Mobile apps,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8908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E4169-0BD2-8F34-27BC-14CCE3258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FA656B91-4E26-B7C7-E7E0-E0FC9E901A7C}"/>
              </a:ext>
            </a:extLst>
          </p:cNvPr>
          <p:cNvSpPr txBox="1"/>
          <p:nvPr/>
        </p:nvSpPr>
        <p:spPr>
          <a:xfrm>
            <a:off x="723899" y="1115488"/>
            <a:ext cx="12077701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Methodology Comparison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5F53B-CFA6-C028-80C2-E2BBF5A401A6}"/>
              </a:ext>
            </a:extLst>
          </p:cNvPr>
          <p:cNvSpPr txBox="1"/>
          <p:nvPr/>
        </p:nvSpPr>
        <p:spPr>
          <a:xfrm>
            <a:off x="647699" y="1735328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When to use which?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5928A1-F6FE-DA74-CE47-2B831D3BF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05521"/>
              </p:ext>
            </p:extLst>
          </p:nvPr>
        </p:nvGraphicFramePr>
        <p:xfrm>
          <a:off x="685800" y="2754471"/>
          <a:ext cx="8229600" cy="22174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4989514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69225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168437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Scenario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Waterfall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Agile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60522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🏦 Banking system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37239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📱 Social media app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2834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🚀 NASA mission software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77440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🛒 E-commerce startup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42971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📚 University project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dirty="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09372263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7D6FFA-1434-93CE-1541-68A018013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31031"/>
              </p:ext>
            </p:extLst>
          </p:nvPr>
        </p:nvGraphicFramePr>
        <p:xfrm>
          <a:off x="739941" y="5448299"/>
          <a:ext cx="12382500" cy="3024000"/>
        </p:xfrm>
        <a:graphic>
          <a:graphicData uri="http://schemas.openxmlformats.org/drawingml/2006/table">
            <a:tbl>
              <a:tblPr/>
              <a:tblGrid>
                <a:gridCol w="4000502">
                  <a:extLst>
                    <a:ext uri="{9D8B030D-6E8A-4147-A177-3AD203B41FA5}">
                      <a16:colId xmlns:a16="http://schemas.microsoft.com/office/drawing/2014/main" val="722978640"/>
                    </a:ext>
                  </a:extLst>
                </a:gridCol>
                <a:gridCol w="1507957">
                  <a:extLst>
                    <a:ext uri="{9D8B030D-6E8A-4147-A177-3AD203B41FA5}">
                      <a16:colId xmlns:a16="http://schemas.microsoft.com/office/drawing/2014/main" val="63916252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69864775"/>
                    </a:ext>
                  </a:extLst>
                </a:gridCol>
                <a:gridCol w="5883441">
                  <a:extLst>
                    <a:ext uri="{9D8B030D-6E8A-4147-A177-3AD203B41FA5}">
                      <a16:colId xmlns:a16="http://schemas.microsoft.com/office/drawing/2014/main" val="61677351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Scenario Indonesia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Waterfall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Agile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Alasan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69818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🏛️ </a:t>
                      </a:r>
                      <a:r>
                        <a:rPr lang="en-ID" sz="1700" dirty="0" err="1">
                          <a:solidFill>
                            <a:schemeClr val="bg1"/>
                          </a:solidFill>
                          <a:effectLst/>
                        </a:rPr>
                        <a:t>Sistem</a:t>
                      </a: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 e-KTP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Regulasi pemerintah ketat, requirements jelas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02118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📱 Aplikasi startup (Traveloka awal)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Market validation, pivot </a:t>
                      </a:r>
                      <a:r>
                        <a:rPr lang="en-ID" sz="1700" dirty="0" err="1">
                          <a:solidFill>
                            <a:schemeClr val="bg1"/>
                          </a:solidFill>
                          <a:effectLst/>
                        </a:rPr>
                        <a:t>cepat</a:t>
                      </a:r>
                      <a:endParaRPr lang="en-ID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4004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🏥 Sistem rumah sakit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Safety critical, compliance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34527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🎮 Game mobile Indonesia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User feedback, frequent updates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6955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📚 Sistem akademik kampus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Depends on scope dan timeline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47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🛒 Tokopedia/Shopee features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>
                          <a:solidFill>
                            <a:schemeClr val="bg1"/>
                          </a:solidFill>
                          <a:effectLst/>
                        </a:rPr>
                        <a:t>✅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A/B testing, user </a:t>
                      </a:r>
                      <a:r>
                        <a:rPr lang="en-ID" sz="1700" dirty="0" err="1">
                          <a:solidFill>
                            <a:schemeClr val="bg1"/>
                          </a:solidFill>
                          <a:effectLst/>
                        </a:rPr>
                        <a:t>behavior</a:t>
                      </a:r>
                      <a:r>
                        <a:rPr lang="en-ID" sz="1700" dirty="0">
                          <a:solidFill>
                            <a:schemeClr val="bg1"/>
                          </a:solidFill>
                          <a:effectLst/>
                        </a:rPr>
                        <a:t> analysis</a:t>
                      </a:r>
                    </a:p>
                  </a:txBody>
                  <a:tcPr marL="90159" marR="90159" marT="45079" marB="450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5375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8A23BE8-EAE1-A8C4-4830-990EECBF8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14" y="5448299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0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1056</Words>
  <Application>Microsoft Macintosh PowerPoint</Application>
  <PresentationFormat>Custom</PresentationFormat>
  <Paragraphs>229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Bangla Sangam MN</vt:lpstr>
      <vt:lpstr>Menlo</vt:lpstr>
      <vt:lpstr>Open Sauce Bold Italics</vt:lpstr>
      <vt:lpstr>Aptos</vt:lpstr>
      <vt:lpstr>Courier New</vt:lpstr>
      <vt:lpstr>Open Sauce</vt:lpstr>
      <vt:lpstr>Calibri</vt:lpstr>
      <vt:lpstr>-apple-system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cp:lastModifiedBy>Toni Kusnandar</cp:lastModifiedBy>
  <cp:revision>23</cp:revision>
  <cp:lastPrinted>2026-01-11T07:54:50Z</cp:lastPrinted>
  <dcterms:created xsi:type="dcterms:W3CDTF">2006-08-16T00:00:00Z</dcterms:created>
  <dcterms:modified xsi:type="dcterms:W3CDTF">2026-01-12T03:03:22Z</dcterms:modified>
  <dc:identifier>DAG-F4EkZ9U</dc:identifier>
</cp:coreProperties>
</file>